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a1f20197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a1f20197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a1f20197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a1f20197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a1f20197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a1f20197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0a1f20197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0a1f20197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a1f20197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a1f20197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a1f20197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0a1f20197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a1f20197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a1f20197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0a1f20197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0a1f20197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Linear Regression</a:t>
            </a:r>
            <a:endParaRPr/>
          </a:p>
        </p:txBody>
      </p:sp>
      <p:sp>
        <p:nvSpPr>
          <p:cNvPr id="177" name="Google Shape;177;p18"/>
          <p:cNvSpPr txBox="1"/>
          <p:nvPr/>
        </p:nvSpPr>
        <p:spPr>
          <a:xfrm>
            <a:off x="1311425" y="17025"/>
            <a:ext cx="13965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7650" y="6203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727650" y="16020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Regression is the analysis of the relation between an independent and one or more dependent variable assuming a linear relation.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 Linear Regression the idea is to fit a line that is the best fit to data.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The technique to fit the best line is called </a:t>
            </a: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Least Square Method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Least square method is a process to fit a curve to set of data by reducing the distance between actual value and predicted value.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The distance b/w actual value &amp; predicted value is called </a:t>
            </a: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Error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7650" y="6203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</a:t>
            </a:r>
            <a:endParaRPr/>
          </a:p>
        </p:txBody>
      </p:sp>
      <p:sp>
        <p:nvSpPr>
          <p:cNvPr id="189" name="Google Shape;189;p20"/>
          <p:cNvSpPr txBox="1"/>
          <p:nvPr>
            <p:ph idx="1" type="body"/>
          </p:nvPr>
        </p:nvSpPr>
        <p:spPr>
          <a:xfrm>
            <a:off x="727650" y="16020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Mathematically,  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0" name="Google Shape;1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1550" y="2067000"/>
            <a:ext cx="2211625" cy="43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0275" y="1680150"/>
            <a:ext cx="46101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727650" y="6203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</a:t>
            </a:r>
            <a:endParaRPr/>
          </a:p>
        </p:txBody>
      </p:sp>
      <p:sp>
        <p:nvSpPr>
          <p:cNvPr id="197" name="Google Shape;197;p21"/>
          <p:cNvSpPr txBox="1"/>
          <p:nvPr>
            <p:ph idx="1" type="body"/>
          </p:nvPr>
        </p:nvSpPr>
        <p:spPr>
          <a:xfrm>
            <a:off x="727650" y="16020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Error Calculation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,  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8" name="Google Shape;1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6350" y="1802575"/>
            <a:ext cx="1667175" cy="32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774" y="2203424"/>
            <a:ext cx="3957350" cy="264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727650" y="6203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Loss Function</a:t>
            </a:r>
            <a:endParaRPr/>
          </a:p>
        </p:txBody>
      </p:sp>
      <p:sp>
        <p:nvSpPr>
          <p:cNvPr id="205" name="Google Shape;205;p22"/>
          <p:cNvSpPr txBox="1"/>
          <p:nvPr>
            <p:ph idx="1" type="body"/>
          </p:nvPr>
        </p:nvSpPr>
        <p:spPr>
          <a:xfrm>
            <a:off x="727650" y="16020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The loss is the error in the predicted value of </a:t>
            </a: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m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in the eq. </a:t>
            </a: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y=mx+c</a:t>
            </a:r>
            <a:endParaRPr b="1"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The loss is calculated using Mean Squared Error (MSE)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06" name="Google Shape;2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4150" y="2798175"/>
            <a:ext cx="2978912" cy="106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2725" y="3084225"/>
            <a:ext cx="238125" cy="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 txBox="1"/>
          <p:nvPr/>
        </p:nvSpPr>
        <p:spPr>
          <a:xfrm>
            <a:off x="6060425" y="3003175"/>
            <a:ext cx="249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rebuchet MS"/>
                <a:ea typeface="Trebuchet MS"/>
                <a:cs typeface="Trebuchet MS"/>
                <a:sym typeface="Trebuchet MS"/>
              </a:rPr>
              <a:t>Total number of Samples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09" name="Google Shape;20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0338" y="3403375"/>
            <a:ext cx="342900" cy="26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2"/>
          <p:cNvSpPr txBox="1"/>
          <p:nvPr/>
        </p:nvSpPr>
        <p:spPr>
          <a:xfrm>
            <a:off x="6060425" y="3403375"/>
            <a:ext cx="282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baseline="30000" lang="en-GB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r>
              <a:rPr lang="en-GB">
                <a:latin typeface="Trebuchet MS"/>
                <a:ea typeface="Trebuchet MS"/>
                <a:cs typeface="Trebuchet MS"/>
                <a:sym typeface="Trebuchet MS"/>
              </a:rPr>
              <a:t> instance of  true value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11" name="Google Shape;21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9863" y="3751100"/>
            <a:ext cx="323850" cy="35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2"/>
          <p:cNvSpPr txBox="1"/>
          <p:nvPr/>
        </p:nvSpPr>
        <p:spPr>
          <a:xfrm>
            <a:off x="6060425" y="3751100"/>
            <a:ext cx="2822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baseline="30000" lang="en-GB">
                <a:latin typeface="Trebuchet MS"/>
                <a:ea typeface="Trebuchet MS"/>
                <a:cs typeface="Trebuchet MS"/>
                <a:sym typeface="Trebuchet MS"/>
              </a:rPr>
              <a:t>th</a:t>
            </a:r>
            <a:r>
              <a:rPr lang="en-GB">
                <a:latin typeface="Trebuchet MS"/>
                <a:ea typeface="Trebuchet MS"/>
                <a:cs typeface="Trebuchet MS"/>
                <a:sym typeface="Trebuchet MS"/>
              </a:rPr>
              <a:t> instance of  predicted  value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3" name="Google Shape;213;p22"/>
          <p:cNvSpPr txBox="1"/>
          <p:nvPr/>
        </p:nvSpPr>
        <p:spPr>
          <a:xfrm>
            <a:off x="1074550" y="4309550"/>
            <a:ext cx="759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Trebuchet MS"/>
                <a:ea typeface="Trebuchet MS"/>
                <a:cs typeface="Trebuchet MS"/>
                <a:sym typeface="Trebuchet MS"/>
              </a:rPr>
              <a:t>We have defined the loss function, In order to get the best fit line we need to minimize it.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/>
          <p:nvPr>
            <p:ph type="title"/>
          </p:nvPr>
        </p:nvSpPr>
        <p:spPr>
          <a:xfrm>
            <a:off x="829750" y="602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reduce the cost function?</a:t>
            </a:r>
            <a:endParaRPr/>
          </a:p>
        </p:txBody>
      </p:sp>
      <p:sp>
        <p:nvSpPr>
          <p:cNvPr id="219" name="Google Shape;219;p23"/>
          <p:cNvSpPr txBox="1"/>
          <p:nvPr>
            <p:ph idx="1" type="body"/>
          </p:nvPr>
        </p:nvSpPr>
        <p:spPr>
          <a:xfrm>
            <a:off x="727650" y="1441200"/>
            <a:ext cx="7688700" cy="32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To minimize the loss function we need to get the optimum value of 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m</a:t>
            </a: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</a:t>
            </a: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such that the error is reduced.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Initially let us start 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m</a:t>
            </a: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</a:t>
            </a: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at 0.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we update their value iteratively such that the loss function is minimized.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Once the cost function is minimized the m and c values will be optimum and the prediction made using those m and c value will give the best fit line.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/>
          <p:nvPr>
            <p:ph type="title"/>
          </p:nvPr>
        </p:nvSpPr>
        <p:spPr>
          <a:xfrm>
            <a:off x="829750" y="602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Gradient Descent</a:t>
            </a:r>
            <a:endParaRPr/>
          </a:p>
        </p:txBody>
      </p:sp>
      <p:sp>
        <p:nvSpPr>
          <p:cNvPr id="225" name="Google Shape;225;p24"/>
          <p:cNvSpPr txBox="1"/>
          <p:nvPr>
            <p:ph idx="1" type="body"/>
          </p:nvPr>
        </p:nvSpPr>
        <p:spPr>
          <a:xfrm>
            <a:off x="727650" y="1441200"/>
            <a:ext cx="7688700" cy="32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6" name="Google Shape;2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000" y="1373250"/>
            <a:ext cx="4748225" cy="339419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4"/>
          <p:cNvSpPr txBox="1"/>
          <p:nvPr/>
        </p:nvSpPr>
        <p:spPr>
          <a:xfrm>
            <a:off x="5498250" y="1956000"/>
            <a:ext cx="29181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Trebuchet MS"/>
                <a:ea typeface="Trebuchet MS"/>
                <a:cs typeface="Trebuchet MS"/>
                <a:sym typeface="Trebuchet MS"/>
              </a:rPr>
              <a:t>The gradient descent is an optimization algorithm which is used to train the models. </a:t>
            </a:r>
            <a:endParaRPr b="1"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 txBox="1"/>
          <p:nvPr>
            <p:ph type="title"/>
          </p:nvPr>
        </p:nvSpPr>
        <p:spPr>
          <a:xfrm>
            <a:off x="829750" y="602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Gradient Descent</a:t>
            </a:r>
            <a:endParaRPr/>
          </a:p>
        </p:txBody>
      </p:sp>
      <p:sp>
        <p:nvSpPr>
          <p:cNvPr id="233" name="Google Shape;233;p25"/>
          <p:cNvSpPr txBox="1"/>
          <p:nvPr>
            <p:ph idx="1" type="body"/>
          </p:nvPr>
        </p:nvSpPr>
        <p:spPr>
          <a:xfrm>
            <a:off x="727650" y="1441200"/>
            <a:ext cx="7688700" cy="32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Let L = Learning rate, determines how much m changes 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Now we will calculate the derivative of Loss function wrt m and c.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34" name="Google Shape;2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45" y="2571750"/>
            <a:ext cx="3047400" cy="71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751" y="3490451"/>
            <a:ext cx="3840900" cy="142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6270" y="2571745"/>
            <a:ext cx="2360086" cy="71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81775" y="4053613"/>
            <a:ext cx="2113276" cy="29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81775" y="4473500"/>
            <a:ext cx="2257120" cy="2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 txBox="1"/>
          <p:nvPr>
            <p:ph type="title"/>
          </p:nvPr>
        </p:nvSpPr>
        <p:spPr>
          <a:xfrm>
            <a:off x="829750" y="602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Gradient Descent</a:t>
            </a:r>
            <a:endParaRPr/>
          </a:p>
        </p:txBody>
      </p:sp>
      <p:sp>
        <p:nvSpPr>
          <p:cNvPr id="244" name="Google Shape;244;p26"/>
          <p:cNvSpPr txBox="1"/>
          <p:nvPr>
            <p:ph idx="1" type="body"/>
          </p:nvPr>
        </p:nvSpPr>
        <p:spPr>
          <a:xfrm>
            <a:off x="727650" y="1441200"/>
            <a:ext cx="7688700" cy="32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Let L = Learning rate, determines how much m changes 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Now we will calculate the derivative of Loss function wrt m and c.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45" name="Google Shape;2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45" y="2571750"/>
            <a:ext cx="3047400" cy="71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751" y="3490451"/>
            <a:ext cx="3840900" cy="142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6270" y="2571745"/>
            <a:ext cx="2360086" cy="71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81775" y="4053613"/>
            <a:ext cx="2113276" cy="29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81775" y="4473500"/>
            <a:ext cx="2257120" cy="2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